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929" r:id="rId2"/>
    <p:sldId id="938" r:id="rId3"/>
    <p:sldId id="951" r:id="rId4"/>
    <p:sldId id="952" r:id="rId5"/>
    <p:sldId id="953" r:id="rId6"/>
    <p:sldId id="943" r:id="rId7"/>
    <p:sldId id="954" r:id="rId8"/>
    <p:sldId id="955" r:id="rId9"/>
    <p:sldId id="956" r:id="rId10"/>
    <p:sldId id="960" r:id="rId11"/>
    <p:sldId id="958" r:id="rId12"/>
    <p:sldId id="959" r:id="rId1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>
        <p:scale>
          <a:sx n="100" d="100"/>
          <a:sy n="100" d="100"/>
        </p:scale>
        <p:origin x="936" y="56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Les contrats des joueurs de chaque camp</a:t>
            </a:r>
          </a:p>
          <a:p>
            <a:pPr algn="l"/>
            <a:r>
              <a:rPr lang="fr-FR" dirty="0" smtClean="0"/>
              <a:t>	Le déclarant choisit le contrat que va jouer son camp en fonction de :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La force globale du camp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La Table de </a:t>
            </a:r>
            <a:r>
              <a:rPr lang="fr-FR" dirty="0"/>
              <a:t>D</a:t>
            </a:r>
            <a:r>
              <a:rPr lang="fr-FR" dirty="0" smtClean="0"/>
              <a:t>écision</a:t>
            </a:r>
            <a:endParaRPr lang="fr-FR" dirty="0"/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/>
              <a:t>La prime que peut rapporter le </a:t>
            </a:r>
            <a:r>
              <a:rPr lang="fr-FR" dirty="0" smtClean="0"/>
              <a:t>contrat</a:t>
            </a:r>
          </a:p>
          <a:p>
            <a:pPr algn="l"/>
            <a:r>
              <a:rPr lang="fr-FR" dirty="0" smtClean="0"/>
              <a:t>	Le </a:t>
            </a:r>
            <a:r>
              <a:rPr lang="fr-FR" dirty="0"/>
              <a:t>but du déclarant est </a:t>
            </a:r>
            <a:r>
              <a:rPr lang="fr-FR" dirty="0" smtClean="0"/>
              <a:t>de réaliser son contrat, celui des défenseurs est de le faire chuter. Le contrat des défenseurs est déterminé par celui du déclarant.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sz="2800" dirty="0"/>
          </a:p>
          <a:p>
            <a:pPr algn="l"/>
            <a:r>
              <a:rPr lang="fr-FR" dirty="0" smtClean="0"/>
              <a:t>Si le déclarant demande           , quel est le contrat de la défense ?</a:t>
            </a:r>
          </a:p>
          <a:p>
            <a:pPr algn="l"/>
            <a:r>
              <a:rPr lang="fr-FR" dirty="0" smtClean="0"/>
              <a:t>Et si le contrat est</a:t>
            </a:r>
            <a:endParaRPr lang="fr-FR" dirty="0"/>
          </a:p>
        </p:txBody>
      </p:sp>
      <p:sp>
        <p:nvSpPr>
          <p:cNvPr id="5" name="ZoneTexte 4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6" name="Rectangle à coins arrondis 5"/>
          <p:cNvSpPr/>
          <p:nvPr/>
        </p:nvSpPr>
        <p:spPr>
          <a:xfrm>
            <a:off x="648678" y="3812842"/>
            <a:ext cx="3136620" cy="5080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contrat choisi par le déclarant</a:t>
            </a:r>
            <a:endParaRPr lang="fr-FR" b="1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3850403" y="3812842"/>
            <a:ext cx="3001108" cy="5080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/>
              <a:t>nombre de levées à réaliser</a:t>
            </a:r>
          </a:p>
        </p:txBody>
      </p:sp>
      <p:sp>
        <p:nvSpPr>
          <p:cNvPr id="8" name="Rectangle à coins arrondis 7"/>
          <p:cNvSpPr/>
          <p:nvPr/>
        </p:nvSpPr>
        <p:spPr>
          <a:xfrm>
            <a:off x="6916616" y="3820656"/>
            <a:ext cx="4423508" cy="50800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Nombre </a:t>
            </a:r>
            <a:r>
              <a:rPr lang="fr-FR" b="1" dirty="0"/>
              <a:t>de levées que doivent réaliser les défenseurs pour le faire chuter</a:t>
            </a:r>
          </a:p>
        </p:txBody>
      </p:sp>
      <p:sp>
        <p:nvSpPr>
          <p:cNvPr id="9" name="Rectangle à coins arrondis 8"/>
          <p:cNvSpPr/>
          <p:nvPr/>
        </p:nvSpPr>
        <p:spPr>
          <a:xfrm>
            <a:off x="646027" y="4328656"/>
            <a:ext cx="3136620" cy="3371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1SA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0" name="Rectangle à coins arrondis 9"/>
          <p:cNvSpPr/>
          <p:nvPr/>
        </p:nvSpPr>
        <p:spPr>
          <a:xfrm>
            <a:off x="646027" y="4665785"/>
            <a:ext cx="3136620" cy="3371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2SA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1" name="Rectangle à coins arrondis 10"/>
          <p:cNvSpPr/>
          <p:nvPr/>
        </p:nvSpPr>
        <p:spPr>
          <a:xfrm>
            <a:off x="646027" y="5002914"/>
            <a:ext cx="3136620" cy="3371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3SA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2" name="Rectangle à coins arrondis 11"/>
          <p:cNvSpPr/>
          <p:nvPr/>
        </p:nvSpPr>
        <p:spPr>
          <a:xfrm>
            <a:off x="3847752" y="4328656"/>
            <a:ext cx="3003759" cy="3371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7 levées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4" name="Rectangle à coins arrondis 13"/>
          <p:cNvSpPr/>
          <p:nvPr/>
        </p:nvSpPr>
        <p:spPr>
          <a:xfrm>
            <a:off x="3847751" y="4665784"/>
            <a:ext cx="3003759" cy="3371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8 levées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5" name="Rectangle à coins arrondis 14"/>
          <p:cNvSpPr/>
          <p:nvPr/>
        </p:nvSpPr>
        <p:spPr>
          <a:xfrm>
            <a:off x="3847751" y="4997411"/>
            <a:ext cx="3003759" cy="3371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9 levées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6" name="Rectangle à coins arrondis 15"/>
          <p:cNvSpPr/>
          <p:nvPr/>
        </p:nvSpPr>
        <p:spPr>
          <a:xfrm>
            <a:off x="6916614" y="4347662"/>
            <a:ext cx="4423510" cy="3371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7 levées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7" name="Rectangle à coins arrondis 16"/>
          <p:cNvSpPr/>
          <p:nvPr/>
        </p:nvSpPr>
        <p:spPr>
          <a:xfrm>
            <a:off x="6916614" y="4691321"/>
            <a:ext cx="4423510" cy="3371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6 levées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8" name="Rectangle à coins arrondis 17"/>
          <p:cNvSpPr/>
          <p:nvPr/>
        </p:nvSpPr>
        <p:spPr>
          <a:xfrm>
            <a:off x="6916614" y="5004160"/>
            <a:ext cx="4423510" cy="33712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 levées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9" name="Rectangle à coins arrondis 18"/>
          <p:cNvSpPr/>
          <p:nvPr/>
        </p:nvSpPr>
        <p:spPr>
          <a:xfrm>
            <a:off x="8443860" y="5379482"/>
            <a:ext cx="1369018" cy="2940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 levées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0" name="Rectangle à coins arrondis 19"/>
          <p:cNvSpPr/>
          <p:nvPr/>
        </p:nvSpPr>
        <p:spPr>
          <a:xfrm>
            <a:off x="3425721" y="5868496"/>
            <a:ext cx="1369018" cy="2940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3 levées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1" name="Rectangle à coins arrondis 20"/>
          <p:cNvSpPr/>
          <p:nvPr/>
        </p:nvSpPr>
        <p:spPr>
          <a:xfrm>
            <a:off x="3343659" y="5379482"/>
            <a:ext cx="696894" cy="2940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4SA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2" name="Rectangle à coins arrondis 21"/>
          <p:cNvSpPr/>
          <p:nvPr/>
        </p:nvSpPr>
        <p:spPr>
          <a:xfrm>
            <a:off x="2646765" y="5858444"/>
            <a:ext cx="696894" cy="2940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5SA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3" name="Rectangle à coins arrondis 22"/>
          <p:cNvSpPr/>
          <p:nvPr/>
        </p:nvSpPr>
        <p:spPr>
          <a:xfrm>
            <a:off x="6024337" y="5871199"/>
            <a:ext cx="1369018" cy="2940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2 levées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4" name="Rectangle à coins arrondis 23"/>
          <p:cNvSpPr/>
          <p:nvPr/>
        </p:nvSpPr>
        <p:spPr>
          <a:xfrm>
            <a:off x="5245381" y="5861147"/>
            <a:ext cx="696894" cy="2940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6SA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5" name="Rectangle à coins arrondis 24"/>
          <p:cNvSpPr/>
          <p:nvPr/>
        </p:nvSpPr>
        <p:spPr>
          <a:xfrm>
            <a:off x="8622953" y="5879673"/>
            <a:ext cx="1369018" cy="2940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 levée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26" name="Rectangle à coins arrondis 25"/>
          <p:cNvSpPr/>
          <p:nvPr/>
        </p:nvSpPr>
        <p:spPr>
          <a:xfrm>
            <a:off x="7843997" y="5869621"/>
            <a:ext cx="696894" cy="294052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19050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7SA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889351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3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2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3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0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5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" fill="hold">
                      <p:stCondLst>
                        <p:cond delay="indefinite"/>
                      </p:stCondLst>
                      <p:childTnLst>
                        <p:par>
                          <p:cTn id="79" fill="hold">
                            <p:stCondLst>
                              <p:cond delay="0"/>
                            </p:stCondLst>
                            <p:childTnLst>
                              <p:par>
                                <p:cTn id="8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50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4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" fill="hold">
                      <p:stCondLst>
                        <p:cond delay="indefinite"/>
                      </p:stCondLst>
                      <p:childTnLst>
                        <p:par>
                          <p:cTn id="86" fill="hold">
                            <p:stCondLst>
                              <p:cond delay="0"/>
                            </p:stCondLst>
                            <p:childTnLst>
                              <p:par>
                                <p:cTn id="87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0" dur="500" fill="hold"/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1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9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8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03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4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5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6" fill="hold">
                      <p:stCondLst>
                        <p:cond delay="indefinite"/>
                      </p:stCondLst>
                      <p:childTnLst>
                        <p:par>
                          <p:cTn id="107" fill="hold">
                            <p:stCondLst>
                              <p:cond delay="0"/>
                            </p:stCondLst>
                            <p:childTnLst>
                              <p:par>
                                <p:cTn id="108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0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1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2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3" fill="hold">
                      <p:stCondLst>
                        <p:cond delay="indefinite"/>
                      </p:stCondLst>
                      <p:childTnLst>
                        <p:par>
                          <p:cTn id="114" fill="hold">
                            <p:stCondLst>
                              <p:cond delay="0"/>
                            </p:stCondLst>
                            <p:childTnLst>
                              <p:par>
                                <p:cTn id="1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9" fill="hold">
                      <p:stCondLst>
                        <p:cond delay="indefinite"/>
                      </p:stCondLst>
                      <p:childTnLst>
                        <p:par>
                          <p:cTn id="120" fill="hold">
                            <p:stCondLst>
                              <p:cond delay="0"/>
                            </p:stCondLst>
                            <p:childTnLst>
                              <p:par>
                                <p:cTn id="12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23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4" fill="hold">
                      <p:stCondLst>
                        <p:cond delay="indefinite"/>
                      </p:stCondLst>
                      <p:childTnLst>
                        <p:par>
                          <p:cTn id="125" fill="hold">
                            <p:stCondLst>
                              <p:cond delay="0"/>
                            </p:stCondLst>
                            <p:childTnLst>
                              <p:par>
                                <p:cTn id="12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8" fill="hold">
                      <p:stCondLst>
                        <p:cond delay="indefinite"/>
                      </p:stCondLst>
                      <p:childTnLst>
                        <p:par>
                          <p:cTn id="129" fill="hold">
                            <p:stCondLst>
                              <p:cond delay="0"/>
                            </p:stCondLst>
                            <p:childTnLst>
                              <p:par>
                                <p:cTn id="130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2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3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4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5" fill="hold">
                      <p:stCondLst>
                        <p:cond delay="indefinite"/>
                      </p:stCondLst>
                      <p:childTnLst>
                        <p:par>
                          <p:cTn id="136" fill="hold">
                            <p:stCondLst>
                              <p:cond delay="0"/>
                            </p:stCondLst>
                            <p:childTnLst>
                              <p:par>
                                <p:cTn id="13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39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0" fill="hold">
                      <p:stCondLst>
                        <p:cond delay="indefinite"/>
                      </p:stCondLst>
                      <p:childTnLst>
                        <p:par>
                          <p:cTn id="141" fill="hold">
                            <p:stCondLst>
                              <p:cond delay="0"/>
                            </p:stCondLst>
                            <p:childTnLst>
                              <p:par>
                                <p:cTn id="142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4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5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6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51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2" fill="hold">
                      <p:stCondLst>
                        <p:cond delay="indefinite"/>
                      </p:stCondLst>
                      <p:childTnLst>
                        <p:par>
                          <p:cTn id="153" fill="hold">
                            <p:stCondLst>
                              <p:cond delay="0"/>
                            </p:stCondLst>
                            <p:childTnLst>
                              <p:par>
                                <p:cTn id="154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6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7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8" dur="5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9" fill="hold">
                      <p:stCondLst>
                        <p:cond delay="indefinite"/>
                      </p:stCondLst>
                      <p:childTnLst>
                        <p:par>
                          <p:cTn id="160" fill="hold">
                            <p:stCondLst>
                              <p:cond delay="0"/>
                            </p:stCondLst>
                            <p:childTnLst>
                              <p:par>
                                <p:cTn id="161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63" dur="5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  <p:bldP spid="7" grpId="0" animBg="1"/>
      <p:bldP spid="8" grpId="0" animBg="1"/>
      <p:bldP spid="9" grpId="0" animBg="1"/>
      <p:bldP spid="10" grpId="0" animBg="1"/>
      <p:bldP spid="11" grpId="0" animBg="1"/>
      <p:bldP spid="12" grpId="0" animBg="1"/>
      <p:bldP spid="14" grpId="0" animBg="1"/>
      <p:bldP spid="15" grpId="0" animBg="1"/>
      <p:bldP spid="16" grpId="0" animBg="1"/>
      <p:bldP spid="17" grpId="0" animBg="1"/>
      <p:bldP spid="18" grpId="0" animBg="1"/>
      <p:bldP spid="19" grpId="0" animBg="1"/>
      <p:bldP spid="20" grpId="0" animBg="1"/>
      <p:bldP spid="21" grpId="0" animBg="1"/>
      <p:bldP spid="22" grpId="0" animBg="1"/>
      <p:bldP spid="23" grpId="0" animBg="1"/>
      <p:bldP spid="24" grpId="0" animBg="1"/>
      <p:bldP spid="25" grpId="0" animBg="1"/>
      <p:bldP spid="26" grpId="0" animBg="1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Réalisation des levées de la défense</a:t>
            </a:r>
          </a:p>
          <a:p>
            <a:r>
              <a:rPr lang="fr-FR" b="1" dirty="0" smtClean="0"/>
              <a:t>Exercice 5</a:t>
            </a:r>
          </a:p>
          <a:p>
            <a:pPr algn="l"/>
            <a:r>
              <a:rPr lang="fr-FR" dirty="0" smtClean="0"/>
              <a:t>		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C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00B050"/>
                </a:solidFill>
              </a:rPr>
              <a:t> </a:t>
            </a:r>
            <a:endParaRPr lang="fr-FR" dirty="0" smtClean="0"/>
          </a:p>
          <a:p>
            <a:pPr algn="l"/>
            <a:endParaRPr lang="fr-FR" b="1" dirty="0" smtClean="0"/>
          </a:p>
          <a:p>
            <a:pPr algn="l"/>
            <a:endParaRPr lang="fr-FR" b="1" dirty="0"/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230659" y="2910994"/>
            <a:ext cx="1680310" cy="139888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R D 10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5 2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8 6 4 3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10 7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2033969" y="3201653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11" name="Rectangle à coins arrondis 10"/>
          <p:cNvSpPr/>
          <p:nvPr/>
        </p:nvSpPr>
        <p:spPr>
          <a:xfrm>
            <a:off x="1683298" y="1543016"/>
            <a:ext cx="1698078" cy="142340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9 8 3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V 10 4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D 5 2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V 8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0" name="Rectangle à coins arrondis 9"/>
          <p:cNvSpPr/>
          <p:nvPr/>
        </p:nvSpPr>
        <p:spPr>
          <a:xfrm>
            <a:off x="3137822" y="2910993"/>
            <a:ext cx="1680310" cy="139889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5 4 2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D 8 6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10 9 7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6 5 3 2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2" name="Rectangle à coins arrondis 11"/>
          <p:cNvSpPr/>
          <p:nvPr/>
        </p:nvSpPr>
        <p:spPr>
          <a:xfrm>
            <a:off x="1659643" y="4266635"/>
            <a:ext cx="1756510" cy="1380531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V 7 6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9 7 3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V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R D 9 4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4" name="ZoneTexte 13"/>
          <p:cNvSpPr txBox="1"/>
          <p:nvPr/>
        </p:nvSpPr>
        <p:spPr>
          <a:xfrm>
            <a:off x="5172075" y="1639625"/>
            <a:ext cx="6698649" cy="415498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Comptez le nombre de cartes maîtresses du camp Nord-Sud</a:t>
            </a:r>
          </a:p>
          <a:p>
            <a:r>
              <a:rPr lang="fr-FR" sz="2400" b="1" dirty="0" smtClean="0"/>
              <a:t>Quatre à Carreau et quatre à Trèfle</a:t>
            </a:r>
          </a:p>
          <a:p>
            <a:r>
              <a:rPr lang="fr-FR" sz="2400" dirty="0" smtClean="0"/>
              <a:t>Supposons que ce soit à lui de jouer en premier. Réaliserait-t-il son contrat ?</a:t>
            </a:r>
          </a:p>
          <a:p>
            <a:r>
              <a:rPr lang="fr-FR" sz="2400" b="1" dirty="0" smtClean="0"/>
              <a:t>Oui, avec quatre levées à Carreau et cinq à Trèfle, à condition de surmonter le blocage à Carreau.</a:t>
            </a:r>
          </a:p>
          <a:p>
            <a:r>
              <a:rPr lang="fr-FR" sz="2400" dirty="0" smtClean="0"/>
              <a:t>Les deux camps avaient le potentiel de réaliser leur contrat, le déclarant de réaliser neuf levées et la défense d’en réaliser cinq, mais la défense a l’avantage de jouer en premier. </a:t>
            </a:r>
            <a:endParaRPr lang="fr-FR" sz="2400" dirty="0"/>
          </a:p>
        </p:txBody>
      </p:sp>
      <p:sp>
        <p:nvSpPr>
          <p:cNvPr id="15" name="Rectangle à coins arrondis 14"/>
          <p:cNvSpPr/>
          <p:nvPr/>
        </p:nvSpPr>
        <p:spPr>
          <a:xfrm>
            <a:off x="330928" y="5840974"/>
            <a:ext cx="11439525" cy="53140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>
                <a:solidFill>
                  <a:schemeClr val="tx1"/>
                </a:solidFill>
              </a:rPr>
              <a:t>Cette donne montre bien l’importance du </a:t>
            </a:r>
            <a:r>
              <a:rPr lang="fr-FR" sz="2400" b="1" dirty="0">
                <a:solidFill>
                  <a:schemeClr val="tx1"/>
                </a:solidFill>
              </a:rPr>
              <a:t>facteur temps </a:t>
            </a:r>
            <a:r>
              <a:rPr lang="fr-FR" sz="2400" dirty="0">
                <a:solidFill>
                  <a:schemeClr val="tx1"/>
                </a:solidFill>
              </a:rPr>
              <a:t>dans le jeu de la carte.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0360595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5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0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9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11" grpId="0" animBg="1"/>
      <p:bldP spid="12" grpId="0" animBg="1"/>
      <p:bldP spid="15" grpId="0" animBg="1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2-10</a:t>
            </a:r>
          </a:p>
          <a:p>
            <a:pPr algn="l"/>
            <a:endParaRPr lang="fr-FR" b="1" dirty="0"/>
          </a:p>
          <a:p>
            <a:pPr algn="l"/>
            <a:r>
              <a:rPr lang="fr-FR" b="1" dirty="0" smtClean="0"/>
              <a:t>				</a:t>
            </a:r>
            <a:r>
              <a:rPr lang="fr-FR" dirty="0" smtClean="0"/>
              <a:t>Vous êtes à l’entame</a:t>
            </a:r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r>
              <a:rPr lang="fr-FR" dirty="0" smtClean="0"/>
              <a:t>Comptez le nombre de cartes maîtresses</a:t>
            </a:r>
          </a:p>
          <a:p>
            <a:pPr algn="l"/>
            <a:r>
              <a:rPr lang="fr-FR" dirty="0" smtClean="0"/>
              <a:t>Déduire les cartes que doit posséder le partenaire pour que le camp de la défense réalise :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3 levées à Cœur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4 levées à Carreau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2 levées à Trèfle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2 levées à Pique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4 levées à Cœur</a:t>
            </a:r>
            <a:endParaRPr lang="fr-FR" dirty="0"/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377884" y="1478417"/>
            <a:ext cx="1680310" cy="139888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9 7 4 3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D 2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D V 5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4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2205419" y="1730976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5" name="Rectangle à coins arrondis 4"/>
          <p:cNvSpPr/>
          <p:nvPr/>
        </p:nvSpPr>
        <p:spPr>
          <a:xfrm>
            <a:off x="5457825" y="3182929"/>
            <a:ext cx="638175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2</a:t>
            </a:r>
            <a:endParaRPr lang="fr-FR" sz="2400" b="1" dirty="0"/>
          </a:p>
        </p:txBody>
      </p:sp>
      <p:sp>
        <p:nvSpPr>
          <p:cNvPr id="13" name="Rectangle à coins arrondis 12"/>
          <p:cNvSpPr/>
          <p:nvPr/>
        </p:nvSpPr>
        <p:spPr>
          <a:xfrm>
            <a:off x="3552824" y="4093177"/>
            <a:ext cx="2390776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Roi</a:t>
            </a:r>
            <a:endParaRPr lang="fr-FR" sz="2400" b="1" dirty="0"/>
          </a:p>
        </p:txBody>
      </p:sp>
      <p:sp>
        <p:nvSpPr>
          <p:cNvPr id="14" name="Rectangle à coins arrondis 13"/>
          <p:cNvSpPr/>
          <p:nvPr/>
        </p:nvSpPr>
        <p:spPr>
          <a:xfrm>
            <a:off x="3552823" y="4540980"/>
            <a:ext cx="2390777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As</a:t>
            </a:r>
            <a:endParaRPr lang="fr-FR" sz="2400" b="1" dirty="0"/>
          </a:p>
        </p:txBody>
      </p:sp>
      <p:sp>
        <p:nvSpPr>
          <p:cNvPr id="15" name="Rectangle à coins arrondis 14"/>
          <p:cNvSpPr/>
          <p:nvPr/>
        </p:nvSpPr>
        <p:spPr>
          <a:xfrm>
            <a:off x="3552822" y="4988527"/>
            <a:ext cx="2390778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/>
              <a:t>Ro</a:t>
            </a:r>
            <a:r>
              <a:rPr lang="fr-FR" sz="2400" b="1" dirty="0" smtClean="0"/>
              <a:t>i</a:t>
            </a:r>
            <a:endParaRPr lang="fr-FR" sz="2400" b="1" dirty="0"/>
          </a:p>
        </p:txBody>
      </p:sp>
      <p:sp>
        <p:nvSpPr>
          <p:cNvPr id="16" name="Rectangle à coins arrondis 15"/>
          <p:cNvSpPr/>
          <p:nvPr/>
        </p:nvSpPr>
        <p:spPr>
          <a:xfrm>
            <a:off x="3552821" y="5432532"/>
            <a:ext cx="2390779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As et Roi</a:t>
            </a:r>
            <a:endParaRPr lang="fr-FR" sz="2400" b="1" dirty="0"/>
          </a:p>
        </p:txBody>
      </p:sp>
      <p:sp>
        <p:nvSpPr>
          <p:cNvPr id="17" name="Rectangle à coins arrondis 16"/>
          <p:cNvSpPr/>
          <p:nvPr/>
        </p:nvSpPr>
        <p:spPr>
          <a:xfrm>
            <a:off x="3552820" y="5913674"/>
            <a:ext cx="2390780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Roi et Valet 4</a:t>
            </a:r>
            <a:r>
              <a:rPr lang="fr-FR" sz="2400" b="1" baseline="30000" dirty="0" smtClean="0"/>
              <a:t>émes</a:t>
            </a:r>
            <a:r>
              <a:rPr lang="fr-FR" sz="2400" b="1" dirty="0" smtClean="0"/>
              <a:t> </a:t>
            </a:r>
            <a:endParaRPr lang="fr-FR" sz="2400" b="1" dirty="0"/>
          </a:p>
        </p:txBody>
      </p:sp>
    </p:spTree>
    <p:extLst>
      <p:ext uri="{BB962C8B-B14F-4D97-AF65-F5344CB8AC3E}">
        <p14:creationId xmlns:p14="http://schemas.microsoft.com/office/powerpoint/2010/main" val="25443493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2-11</a:t>
            </a:r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r>
              <a:rPr lang="fr-FR" dirty="0" smtClean="0"/>
              <a:t>		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endParaRPr lang="fr-FR" b="1" dirty="0"/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230659" y="2716667"/>
            <a:ext cx="1680310" cy="139888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R D 10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9 8 4 2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7 3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D V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2033969" y="3007326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11" name="Rectangle à coins arrondis 10"/>
          <p:cNvSpPr/>
          <p:nvPr/>
        </p:nvSpPr>
        <p:spPr>
          <a:xfrm>
            <a:off x="1683298" y="1348689"/>
            <a:ext cx="1698078" cy="142340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9 8 4 3 2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R V 7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8 7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R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3749041" y="1348689"/>
            <a:ext cx="8121684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Comptez le nombre de cartes maîtresses avant l’entame</a:t>
            </a:r>
          </a:p>
          <a:p>
            <a:r>
              <a:rPr lang="fr-FR" sz="2400" b="1" dirty="0" smtClean="0"/>
              <a:t>Trois à Pique et une à Trèfle</a:t>
            </a:r>
          </a:p>
          <a:p>
            <a:r>
              <a:rPr lang="fr-FR" sz="2400" dirty="0" smtClean="0"/>
              <a:t>Refaire le compte à la vue du mort</a:t>
            </a:r>
          </a:p>
          <a:p>
            <a:r>
              <a:rPr lang="fr-FR" sz="2400" b="1" dirty="0" smtClean="0"/>
              <a:t>Deux levées à Trèfle en plus car le Roi est sec, plus peut-être une levée à Pique : si Est et Sud fournissent, comme il n’y a que quatre cartes cachées, le Valet tombera alors sur le Roi ou la Dame et le 10 de Pique deviendra maître</a:t>
            </a:r>
          </a:p>
        </p:txBody>
      </p:sp>
    </p:spTree>
    <p:extLst>
      <p:ext uri="{BB962C8B-B14F-4D97-AF65-F5344CB8AC3E}">
        <p14:creationId xmlns:p14="http://schemas.microsoft.com/office/powerpoint/2010/main" val="12790466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Réalisation des levées de la défense</a:t>
            </a:r>
          </a:p>
          <a:p>
            <a:pPr algn="l"/>
            <a:r>
              <a:rPr lang="fr-FR" b="1" dirty="0"/>
              <a:t>	</a:t>
            </a:r>
            <a:r>
              <a:rPr lang="fr-FR" dirty="0" smtClean="0"/>
              <a:t>Sud joue 3SA et reçoit l’entame du Roi de Cœur</a:t>
            </a:r>
          </a:p>
          <a:p>
            <a:endParaRPr lang="fr-FR" b="1" dirty="0"/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382953" y="1898018"/>
            <a:ext cx="1602154" cy="150055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A D 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5 3 2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6 2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9 8 7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694546" y="3496178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9" name="Rectangle à coins arrondis 8"/>
          <p:cNvSpPr/>
          <p:nvPr/>
        </p:nvSpPr>
        <p:spPr>
          <a:xfrm>
            <a:off x="382953" y="4535773"/>
            <a:ext cx="1602154" cy="150055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R </a:t>
            </a:r>
            <a:r>
              <a:rPr lang="fr-FR" sz="2400" b="1" dirty="0" smtClean="0">
                <a:solidFill>
                  <a:schemeClr val="tx1"/>
                </a:solidFill>
              </a:rPr>
              <a:t>V 6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6 4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D V 3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D 10 3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2477476" y="2032000"/>
            <a:ext cx="9393247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Quand le mort s’étale, le déclarant peut déterminer le nombre de cartes maîtresses que son camp détient dans chaque couleur et le nombre de levées qu’il peut réaliser.</a:t>
            </a:r>
          </a:p>
          <a:p>
            <a:r>
              <a:rPr lang="fr-FR" sz="2400" dirty="0" smtClean="0"/>
              <a:t>Dans l’exemple, combien le déclarant va-t-il réaliser de levées ? 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à </a:t>
            </a:r>
            <a:r>
              <a:rPr lang="fr-FR" sz="2400" dirty="0" smtClean="0"/>
              <a:t>Pique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à </a:t>
            </a:r>
            <a:r>
              <a:rPr lang="fr-FR" sz="2400" dirty="0" smtClean="0"/>
              <a:t>Cœur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à </a:t>
            </a:r>
            <a:r>
              <a:rPr lang="fr-FR" sz="2400" dirty="0" smtClean="0"/>
              <a:t>Carreau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à </a:t>
            </a:r>
            <a:r>
              <a:rPr lang="fr-FR" sz="2400" dirty="0" smtClean="0"/>
              <a:t>Trèfle</a:t>
            </a:r>
          </a:p>
          <a:p>
            <a:r>
              <a:rPr lang="fr-FR" sz="2400" dirty="0"/>
              <a:t> </a:t>
            </a:r>
            <a:r>
              <a:rPr lang="fr-FR" sz="2400" dirty="0" smtClean="0"/>
              <a:t>   </a:t>
            </a:r>
            <a:r>
              <a:rPr lang="fr-FR" sz="2400" dirty="0" smtClean="0"/>
              <a:t>levées </a:t>
            </a:r>
            <a:r>
              <a:rPr lang="fr-FR" sz="2400" dirty="0" smtClean="0"/>
              <a:t>au total</a:t>
            </a:r>
            <a:endParaRPr lang="fr-FR" sz="2400" dirty="0"/>
          </a:p>
        </p:txBody>
      </p:sp>
      <p:sp>
        <p:nvSpPr>
          <p:cNvPr id="5" name="Ellipse 4"/>
          <p:cNvSpPr/>
          <p:nvPr/>
        </p:nvSpPr>
        <p:spPr>
          <a:xfrm>
            <a:off x="4231924" y="3596743"/>
            <a:ext cx="304800" cy="317730"/>
          </a:xfrm>
          <a:prstGeom prst="ellipse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0" name="Ellipse 9"/>
          <p:cNvSpPr/>
          <p:nvPr/>
        </p:nvSpPr>
        <p:spPr>
          <a:xfrm>
            <a:off x="4231924" y="3954587"/>
            <a:ext cx="304800" cy="317730"/>
          </a:xfrm>
          <a:prstGeom prst="ellipse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1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1" name="Ellipse 10"/>
          <p:cNvSpPr/>
          <p:nvPr/>
        </p:nvSpPr>
        <p:spPr>
          <a:xfrm>
            <a:off x="4231924" y="4312431"/>
            <a:ext cx="304800" cy="317730"/>
          </a:xfrm>
          <a:prstGeom prst="ellipse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2" name="Ellipse 11"/>
          <p:cNvSpPr/>
          <p:nvPr/>
        </p:nvSpPr>
        <p:spPr>
          <a:xfrm>
            <a:off x="4231924" y="4675514"/>
            <a:ext cx="304800" cy="317730"/>
          </a:xfrm>
          <a:prstGeom prst="ellipse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0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3" name="Ellipse 12"/>
          <p:cNvSpPr/>
          <p:nvPr/>
        </p:nvSpPr>
        <p:spPr>
          <a:xfrm>
            <a:off x="2484270" y="5043326"/>
            <a:ext cx="304800" cy="317730"/>
          </a:xfrm>
          <a:prstGeom prst="ellipse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9</a:t>
            </a:r>
            <a:endParaRPr lang="fr-FR" sz="2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8675817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4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2" fill="hold">
                      <p:stCondLst>
                        <p:cond delay="indefinite"/>
                      </p:stCondLst>
                      <p:childTnLst>
                        <p:par>
                          <p:cTn id="73" fill="hold">
                            <p:stCondLst>
                              <p:cond delay="0"/>
                            </p:stCondLst>
                            <p:childTnLst>
                              <p:par>
                                <p:cTn id="74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9" grpId="0" animBg="1"/>
      <p:bldP spid="5" grpId="0" animBg="1"/>
      <p:bldP spid="10" grpId="0" animBg="1"/>
      <p:bldP spid="11" grpId="0" animBg="1"/>
      <p:bldP spid="12" grpId="0" animBg="1"/>
      <p:bldP spid="13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Réalisation des levées de la défense</a:t>
            </a:r>
          </a:p>
          <a:p>
            <a:r>
              <a:rPr lang="fr-FR" b="1" dirty="0" smtClean="0"/>
              <a:t>Le problème du joueur qui entame</a:t>
            </a:r>
          </a:p>
          <a:p>
            <a:pPr algn="l"/>
            <a:r>
              <a:rPr lang="fr-FR" dirty="0"/>
              <a:t>	</a:t>
            </a:r>
            <a:r>
              <a:rPr lang="fr-FR" dirty="0" smtClean="0"/>
              <a:t>Ouest entame contre le contrat de 2SA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 smtClean="0"/>
          </a:p>
          <a:p>
            <a:endParaRPr lang="fr-FR" b="1" dirty="0"/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251868" y="2530838"/>
            <a:ext cx="1680310" cy="150055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A </a:t>
            </a:r>
            <a:r>
              <a:rPr lang="fr-FR" sz="2400" b="1" dirty="0" smtClean="0">
                <a:solidFill>
                  <a:schemeClr val="tx1"/>
                </a:solidFill>
              </a:rPr>
              <a:t>9 </a:t>
            </a:r>
            <a:r>
              <a:rPr lang="fr-FR" sz="2400" b="1" dirty="0">
                <a:solidFill>
                  <a:schemeClr val="tx1"/>
                </a:solidFill>
              </a:rPr>
              <a:t>3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6 3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R D 10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10 9 4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2033969" y="2835847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3135936" y="2522011"/>
            <a:ext cx="858249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Combien doit-il réaliser de levées pour faire chuter le déclarant ? </a:t>
            </a:r>
          </a:p>
          <a:p>
            <a:r>
              <a:rPr lang="fr-FR" sz="2400" dirty="0" smtClean="0"/>
              <a:t>Combien possède-t-il de cartes maîtresses ?</a:t>
            </a:r>
          </a:p>
          <a:p>
            <a:r>
              <a:rPr lang="fr-FR" sz="2400" dirty="0" smtClean="0"/>
              <a:t>Le 10 de Carreau peut-il devenir un carte maîtresse ?</a:t>
            </a:r>
          </a:p>
          <a:p>
            <a:r>
              <a:rPr lang="fr-FR" sz="2400" dirty="0" smtClean="0"/>
              <a:t>Dans quel cas ?</a:t>
            </a:r>
          </a:p>
        </p:txBody>
      </p:sp>
      <p:sp>
        <p:nvSpPr>
          <p:cNvPr id="5" name="Rectangle à coins arrondis 4"/>
          <p:cNvSpPr/>
          <p:nvPr/>
        </p:nvSpPr>
        <p:spPr>
          <a:xfrm>
            <a:off x="11311608" y="2604795"/>
            <a:ext cx="380914" cy="29065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6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0" name="Rectangle à coins arrondis 9"/>
          <p:cNvSpPr/>
          <p:nvPr/>
        </p:nvSpPr>
        <p:spPr>
          <a:xfrm>
            <a:off x="8801423" y="2990456"/>
            <a:ext cx="399727" cy="29065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4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1" name="Rectangle à coins arrondis 10"/>
          <p:cNvSpPr/>
          <p:nvPr/>
        </p:nvSpPr>
        <p:spPr>
          <a:xfrm>
            <a:off x="9893406" y="3340337"/>
            <a:ext cx="672123" cy="29065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>
                <a:solidFill>
                  <a:schemeClr val="tx1"/>
                </a:solidFill>
              </a:rPr>
              <a:t>oui</a:t>
            </a:r>
            <a:endParaRPr lang="fr-FR" sz="2400" b="1" dirty="0">
              <a:solidFill>
                <a:schemeClr val="tx1"/>
              </a:solidFill>
            </a:endParaRPr>
          </a:p>
        </p:txBody>
      </p:sp>
      <p:sp>
        <p:nvSpPr>
          <p:cNvPr id="12" name="Rectangle à coins arrondis 11"/>
          <p:cNvSpPr/>
          <p:nvPr/>
        </p:nvSpPr>
        <p:spPr>
          <a:xfrm>
            <a:off x="5171746" y="3729359"/>
            <a:ext cx="6546682" cy="29065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Si le Valet est au plus 3</a:t>
            </a:r>
            <a:r>
              <a:rPr lang="fr-FR" sz="2400" baseline="30000" dirty="0" smtClean="0">
                <a:solidFill>
                  <a:schemeClr val="tx1"/>
                </a:solidFill>
              </a:rPr>
              <a:t>ème</a:t>
            </a:r>
            <a:r>
              <a:rPr lang="fr-FR" sz="2400" dirty="0" smtClean="0">
                <a:solidFill>
                  <a:schemeClr val="tx1"/>
                </a:solidFill>
              </a:rPr>
              <a:t> dans la main d’un joueur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72415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8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0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6" fill="hold">
                      <p:stCondLst>
                        <p:cond delay="indefinite"/>
                      </p:stCondLst>
                      <p:childTnLst>
                        <p:par>
                          <p:cTn id="37" fill="hold">
                            <p:stCondLst>
                              <p:cond delay="0"/>
                            </p:stCondLst>
                            <p:childTnLst>
                              <p:par>
                                <p:cTn id="38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0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" fill="hold">
                      <p:stCondLst>
                        <p:cond delay="indefinite"/>
                      </p:stCondLst>
                      <p:childTnLst>
                        <p:par>
                          <p:cTn id="42" fill="hold">
                            <p:stCondLst>
                              <p:cond delay="0"/>
                            </p:stCondLst>
                            <p:childTnLst>
                              <p:par>
                                <p:cTn id="4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9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8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5" grpId="0" animBg="1"/>
      <p:bldP spid="10" grpId="0" animBg="1"/>
      <p:bldP spid="11" grpId="0" animBg="1"/>
      <p:bldP spid="12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Réalisation des levées de la défense</a:t>
            </a:r>
          </a:p>
          <a:p>
            <a:r>
              <a:rPr lang="fr-FR" b="1" dirty="0" smtClean="0"/>
              <a:t>Exercice 1</a:t>
            </a:r>
          </a:p>
          <a:p>
            <a:pPr algn="l"/>
            <a:r>
              <a:rPr lang="fr-FR" dirty="0"/>
              <a:t>	</a:t>
            </a:r>
            <a:r>
              <a:rPr lang="fr-FR" dirty="0" smtClean="0"/>
              <a:t>Ouest est à l’entame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/>
          </a:p>
          <a:p>
            <a:pPr algn="l"/>
            <a:r>
              <a:rPr lang="fr-FR" dirty="0" smtClean="0"/>
              <a:t>	Le partenaire de l’</a:t>
            </a:r>
            <a:r>
              <a:rPr lang="fr-FR" dirty="0" err="1" smtClean="0"/>
              <a:t>entameur</a:t>
            </a:r>
            <a:r>
              <a:rPr lang="fr-FR" dirty="0" smtClean="0"/>
              <a:t> peut faire les mêmes hypothèses en fonction de ses propres cartes.</a:t>
            </a:r>
          </a:p>
          <a:p>
            <a:pPr algn="l"/>
            <a:endParaRPr lang="fr-FR" dirty="0"/>
          </a:p>
          <a:p>
            <a:pPr algn="l"/>
            <a:endParaRPr lang="fr-FR" dirty="0" smtClean="0"/>
          </a:p>
          <a:p>
            <a:pPr algn="l"/>
            <a:endParaRPr lang="fr-FR" dirty="0" smtClean="0"/>
          </a:p>
          <a:p>
            <a:endParaRPr lang="fr-FR" b="1" dirty="0"/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8" name="Rectangle à coins arrondis 7"/>
          <p:cNvSpPr/>
          <p:nvPr/>
        </p:nvSpPr>
        <p:spPr>
          <a:xfrm>
            <a:off x="2033969" y="2835847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4" name="ZoneTexte 3"/>
          <p:cNvSpPr txBox="1"/>
          <p:nvPr/>
        </p:nvSpPr>
        <p:spPr>
          <a:xfrm>
            <a:off x="3135936" y="2522011"/>
            <a:ext cx="8605938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Quelles cartes doivent se trouver dans la main du partenaire en Est pour que la défense possède :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3 cartes maîtresses à Pique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2 cartes maîtresses à Cœur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4 cartes maîtresses à Carreau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fr-FR" sz="2400" dirty="0" smtClean="0"/>
              <a:t>2 cartes maîtresses à Trèfle</a:t>
            </a:r>
          </a:p>
        </p:txBody>
      </p:sp>
      <p:sp>
        <p:nvSpPr>
          <p:cNvPr id="10" name="Rectangle à coins arrondis 9"/>
          <p:cNvSpPr/>
          <p:nvPr/>
        </p:nvSpPr>
        <p:spPr>
          <a:xfrm>
            <a:off x="7438905" y="3330653"/>
            <a:ext cx="2276595" cy="29065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Roi et Dame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7438903" y="3702878"/>
            <a:ext cx="2276597" cy="29065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As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4" name="Rectangle à coins arrondis 13"/>
          <p:cNvSpPr/>
          <p:nvPr/>
        </p:nvSpPr>
        <p:spPr>
          <a:xfrm>
            <a:off x="7438903" y="4085885"/>
            <a:ext cx="2276597" cy="29065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As, Roi et Dame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5" name="Rectangle à coins arrondis 14"/>
          <p:cNvSpPr/>
          <p:nvPr/>
        </p:nvSpPr>
        <p:spPr>
          <a:xfrm>
            <a:off x="7438902" y="4458110"/>
            <a:ext cx="2276597" cy="29065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As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2" name="Rectangle à coins arrondis 11"/>
          <p:cNvSpPr/>
          <p:nvPr/>
        </p:nvSpPr>
        <p:spPr>
          <a:xfrm>
            <a:off x="251868" y="2530838"/>
            <a:ext cx="1680310" cy="150055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A 5 2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>
                <a:solidFill>
                  <a:schemeClr val="tx1"/>
                </a:solidFill>
              </a:rPr>
              <a:t>R V 4 3</a:t>
            </a:r>
          </a:p>
          <a:p>
            <a:r>
              <a:rPr lang="fr-FR" sz="2400" dirty="0">
                <a:solidFill>
                  <a:srgbClr val="FFC000"/>
                </a:solidFill>
              </a:rPr>
              <a:t>♦ </a:t>
            </a:r>
            <a:r>
              <a:rPr lang="fr-FR" sz="2400" b="1" dirty="0">
                <a:solidFill>
                  <a:schemeClr val="tx1"/>
                </a:solidFill>
              </a:rPr>
              <a:t>V 9 5 2</a:t>
            </a:r>
          </a:p>
          <a:p>
            <a:r>
              <a:rPr lang="fr-FR" sz="2400" dirty="0">
                <a:solidFill>
                  <a:srgbClr val="00B050"/>
                </a:solidFill>
              </a:rPr>
              <a:t>♣ </a:t>
            </a:r>
            <a:r>
              <a:rPr lang="fr-FR" sz="2400" b="1" dirty="0">
                <a:solidFill>
                  <a:schemeClr val="tx1"/>
                </a:solidFill>
              </a:rPr>
              <a:t>R 7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4343595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4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5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6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10" grpId="0" animBg="1"/>
      <p:bldP spid="13" grpId="0" animBg="1"/>
      <p:bldP spid="14" grpId="0" animBg="1"/>
      <p:bldP spid="15" grpId="0" animBg="1"/>
      <p:bldP spid="12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Réalisation des levées de la défense</a:t>
            </a:r>
          </a:p>
          <a:p>
            <a:r>
              <a:rPr lang="fr-FR" b="1" dirty="0" smtClean="0"/>
              <a:t>L’observation des cartes du mort</a:t>
            </a:r>
            <a:endParaRPr lang="fr-FR" b="1" dirty="0"/>
          </a:p>
          <a:p>
            <a:pPr algn="l"/>
            <a:r>
              <a:rPr lang="fr-FR" dirty="0"/>
              <a:t>	</a:t>
            </a:r>
            <a:r>
              <a:rPr lang="fr-FR" dirty="0" smtClean="0"/>
              <a:t>Quand le mort étale sa main, les joueurs de la défense obtiennent des renseignements supplémentaires.</a:t>
            </a:r>
          </a:p>
          <a:p>
            <a:pPr algn="l"/>
            <a:r>
              <a:rPr lang="fr-FR" dirty="0"/>
              <a:t>	</a:t>
            </a:r>
            <a:r>
              <a:rPr lang="fr-FR" dirty="0" smtClean="0"/>
              <a:t>Ils connaissent ainsi vingt-six cartes, mais n’ont pas, comme le déclarant, l’avantage de connaître toutes les cartes de leur camp.</a:t>
            </a:r>
          </a:p>
          <a:p>
            <a:pPr algn="l"/>
            <a:r>
              <a:rPr lang="fr-FR" dirty="0" smtClean="0"/>
              <a:t>		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C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00B050"/>
                </a:solidFill>
              </a:rPr>
              <a:t> </a:t>
            </a:r>
            <a:endParaRPr lang="fr-FR" dirty="0" smtClean="0"/>
          </a:p>
          <a:p>
            <a:pPr algn="l"/>
            <a:r>
              <a:rPr lang="fr-FR" b="1" dirty="0"/>
              <a:t>				</a:t>
            </a:r>
            <a:r>
              <a:rPr lang="fr-FR" dirty="0">
                <a:solidFill>
                  <a:srgbClr val="00B050"/>
                </a:solidFill>
              </a:rPr>
              <a:t> </a:t>
            </a:r>
            <a:r>
              <a:rPr lang="fr-FR" b="1" dirty="0"/>
              <a:t>	</a:t>
            </a:r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</p:spTree>
    <p:extLst>
      <p:ext uri="{BB962C8B-B14F-4D97-AF65-F5344CB8AC3E}">
        <p14:creationId xmlns:p14="http://schemas.microsoft.com/office/powerpoint/2010/main" val="80211834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Réalisation des levées de la défense</a:t>
            </a:r>
          </a:p>
          <a:p>
            <a:r>
              <a:rPr lang="fr-FR" b="1" dirty="0" smtClean="0"/>
              <a:t>Exercice 2</a:t>
            </a:r>
          </a:p>
          <a:p>
            <a:pPr algn="l"/>
            <a:r>
              <a:rPr lang="fr-FR" dirty="0" smtClean="0"/>
              <a:t>		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C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00B050"/>
                </a:solidFill>
              </a:rPr>
              <a:t> </a:t>
            </a:r>
            <a:endParaRPr lang="fr-FR" dirty="0" smtClean="0"/>
          </a:p>
          <a:p>
            <a:pPr algn="l"/>
            <a:r>
              <a:rPr lang="fr-FR" b="1" dirty="0"/>
              <a:t>				</a:t>
            </a:r>
            <a:r>
              <a:rPr lang="fr-FR" dirty="0">
                <a:solidFill>
                  <a:srgbClr val="00B050"/>
                </a:solidFill>
              </a:rPr>
              <a:t> </a:t>
            </a:r>
            <a:r>
              <a:rPr lang="fr-FR" b="1" dirty="0"/>
              <a:t>	</a:t>
            </a:r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230659" y="3239786"/>
            <a:ext cx="1680310" cy="150055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>
                <a:solidFill>
                  <a:schemeClr val="tx1"/>
                </a:solidFill>
              </a:rPr>
              <a:t>A </a:t>
            </a:r>
            <a:r>
              <a:rPr lang="fr-FR" sz="2400" b="1" dirty="0" smtClean="0">
                <a:solidFill>
                  <a:schemeClr val="tx1"/>
                </a:solidFill>
              </a:rPr>
              <a:t>R D 10</a:t>
            </a:r>
            <a:r>
              <a:rPr lang="fr-FR" sz="2400" b="1" dirty="0"/>
              <a:t/>
            </a:r>
            <a:br>
              <a:rPr lang="fr-FR" sz="2400" b="1" dirty="0"/>
            </a:br>
            <a:r>
              <a:rPr lang="fr-FR" sz="2400" dirty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5 2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8 6 4 3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10 7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2033969" y="3530445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11" name="Rectangle à coins arrondis 10"/>
          <p:cNvSpPr/>
          <p:nvPr/>
        </p:nvSpPr>
        <p:spPr>
          <a:xfrm>
            <a:off x="1683297" y="1739231"/>
            <a:ext cx="1680310" cy="150055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V 9 8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V 10 4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D 5 2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V 8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3695700" y="2009775"/>
            <a:ext cx="817502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Quel est le nombre de cartes maîtresses possédées par Ouest ?</a:t>
            </a:r>
          </a:p>
          <a:p>
            <a:r>
              <a:rPr lang="fr-FR" sz="2400" b="1" dirty="0" smtClean="0"/>
              <a:t>Trois</a:t>
            </a:r>
          </a:p>
          <a:p>
            <a:r>
              <a:rPr lang="fr-FR" sz="2400" dirty="0" smtClean="0"/>
              <a:t>Après l’entame de l’As de Pique, le mort s’étale</a:t>
            </a:r>
          </a:p>
          <a:p>
            <a:r>
              <a:rPr lang="fr-FR" sz="2400" dirty="0" smtClean="0"/>
              <a:t>Le nombre de cartes maîtresses d’Ouest </a:t>
            </a:r>
            <a:r>
              <a:rPr lang="fr-FR" sz="2400" dirty="0" err="1" smtClean="0"/>
              <a:t>a-t-il</a:t>
            </a:r>
            <a:r>
              <a:rPr lang="fr-FR" sz="2400" dirty="0" smtClean="0"/>
              <a:t> changé ?</a:t>
            </a:r>
          </a:p>
          <a:p>
            <a:r>
              <a:rPr lang="fr-FR" sz="2400" b="1" dirty="0" smtClean="0"/>
              <a:t>Oui, après trois tours de Pique le Valet sera tombé et le 10 de Pique sera promu au rang de carte maîtresse</a:t>
            </a:r>
            <a:endParaRPr lang="fr-FR" sz="2400" b="1" dirty="0"/>
          </a:p>
        </p:txBody>
      </p:sp>
      <p:sp>
        <p:nvSpPr>
          <p:cNvPr id="12" name="Rectangle à coins arrondis 11"/>
          <p:cNvSpPr/>
          <p:nvPr/>
        </p:nvSpPr>
        <p:spPr>
          <a:xfrm>
            <a:off x="314325" y="5172074"/>
            <a:ext cx="11439525" cy="952501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La vue du mort peut changer le nombre de cartes maîtresses d’un joueur de la défense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260904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7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11" grpId="0" animBg="1"/>
      <p:bldP spid="12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Réalisation des levées de la défense</a:t>
            </a:r>
          </a:p>
          <a:p>
            <a:r>
              <a:rPr lang="fr-FR" b="1" dirty="0" smtClean="0"/>
              <a:t>Exercice 3</a:t>
            </a:r>
          </a:p>
          <a:p>
            <a:pPr algn="l"/>
            <a:r>
              <a:rPr lang="fr-FR" dirty="0" smtClean="0"/>
              <a:t>		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C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00B050"/>
                </a:solidFill>
              </a:rPr>
              <a:t> </a:t>
            </a:r>
            <a:endParaRPr lang="fr-FR" dirty="0" smtClean="0"/>
          </a:p>
          <a:p>
            <a:pPr algn="l"/>
            <a:r>
              <a:rPr lang="fr-FR" b="1" dirty="0"/>
              <a:t>				</a:t>
            </a:r>
            <a:r>
              <a:rPr lang="fr-FR" dirty="0">
                <a:solidFill>
                  <a:srgbClr val="00B050"/>
                </a:solidFill>
              </a:rPr>
              <a:t> </a:t>
            </a:r>
            <a:r>
              <a:rPr lang="fr-FR" b="1" dirty="0"/>
              <a:t>	</a:t>
            </a:r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230659" y="3239786"/>
            <a:ext cx="1680310" cy="150055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10 6 4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R V 2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D 8 3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9 7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2033969" y="3530445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11" name="Rectangle à coins arrondis 10"/>
          <p:cNvSpPr/>
          <p:nvPr/>
        </p:nvSpPr>
        <p:spPr>
          <a:xfrm>
            <a:off x="1683296" y="1739231"/>
            <a:ext cx="1917153" cy="150055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D 5 3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D 7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V 8 6 5 3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3695700" y="2009775"/>
            <a:ext cx="817502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Avant l’entame, quel est le nombre de cartes maîtresses possédées par Ouest ?</a:t>
            </a:r>
          </a:p>
          <a:p>
            <a:r>
              <a:rPr lang="fr-FR" sz="2400" b="1" dirty="0" smtClean="0"/>
              <a:t>Trois</a:t>
            </a:r>
          </a:p>
          <a:p>
            <a:r>
              <a:rPr lang="fr-FR" sz="2400" dirty="0" smtClean="0"/>
              <a:t>Et après l’entame ?</a:t>
            </a:r>
          </a:p>
          <a:p>
            <a:r>
              <a:rPr lang="fr-FR" sz="2400" b="1" dirty="0" smtClean="0"/>
              <a:t>Cinq, car le Valet de Cœur et la Dame de Carreau seront promues au rang de cartes maîtresses</a:t>
            </a:r>
            <a:endParaRPr lang="fr-FR" sz="2400" b="1" dirty="0"/>
          </a:p>
        </p:txBody>
      </p:sp>
    </p:spTree>
    <p:extLst>
      <p:ext uri="{BB962C8B-B14F-4D97-AF65-F5344CB8AC3E}">
        <p14:creationId xmlns:p14="http://schemas.microsoft.com/office/powerpoint/2010/main" val="320814229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11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Réalisation des levées de la défense</a:t>
            </a:r>
          </a:p>
          <a:p>
            <a:r>
              <a:rPr lang="fr-FR" b="1" dirty="0" smtClean="0"/>
              <a:t>Exercice 4</a:t>
            </a:r>
          </a:p>
          <a:p>
            <a:pPr algn="l"/>
            <a:r>
              <a:rPr lang="fr-FR" dirty="0" smtClean="0"/>
              <a:t>		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C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00B050"/>
                </a:solidFill>
              </a:rPr>
              <a:t> </a:t>
            </a:r>
            <a:endParaRPr lang="fr-FR" dirty="0" smtClean="0"/>
          </a:p>
          <a:p>
            <a:pPr algn="l"/>
            <a:r>
              <a:rPr lang="fr-FR" b="1" dirty="0"/>
              <a:t>				</a:t>
            </a:r>
            <a:r>
              <a:rPr lang="fr-FR" dirty="0">
                <a:solidFill>
                  <a:srgbClr val="00B050"/>
                </a:solidFill>
              </a:rPr>
              <a:t> </a:t>
            </a:r>
            <a:r>
              <a:rPr lang="fr-FR" b="1" dirty="0"/>
              <a:t>	</a:t>
            </a:r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230659" y="3239786"/>
            <a:ext cx="1680310" cy="150055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R D 10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R V 10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5 3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9 7 2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2033969" y="3530445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11" name="Rectangle à coins arrondis 10"/>
          <p:cNvSpPr/>
          <p:nvPr/>
        </p:nvSpPr>
        <p:spPr>
          <a:xfrm>
            <a:off x="1683297" y="1739231"/>
            <a:ext cx="1821904" cy="150055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V 9 8 6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D 5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D 8 6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D 10 6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3695700" y="2009775"/>
            <a:ext cx="8175024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Avant l’entame, quel est le nombre de cartes maîtresses possédées par Ouest ?</a:t>
            </a:r>
          </a:p>
          <a:p>
            <a:r>
              <a:rPr lang="fr-FR" sz="2400" b="1" dirty="0" smtClean="0"/>
              <a:t>Cinq</a:t>
            </a:r>
            <a:endParaRPr lang="fr-FR" sz="2400" b="1" dirty="0" smtClean="0"/>
          </a:p>
          <a:p>
            <a:r>
              <a:rPr lang="fr-FR" sz="2400" dirty="0" smtClean="0"/>
              <a:t>Et après l’entame ?</a:t>
            </a:r>
          </a:p>
          <a:p>
            <a:r>
              <a:rPr lang="fr-FR" sz="2400" b="1" dirty="0" smtClean="0"/>
              <a:t>Sept, </a:t>
            </a:r>
            <a:r>
              <a:rPr lang="fr-FR" sz="2400" b="1" dirty="0" smtClean="0"/>
              <a:t>car le Valet et le 10 de </a:t>
            </a:r>
            <a:r>
              <a:rPr lang="fr-FR" sz="2400" b="1" dirty="0" smtClean="0"/>
              <a:t>Cœur </a:t>
            </a:r>
            <a:r>
              <a:rPr lang="fr-FR" sz="2400" b="1" dirty="0" smtClean="0"/>
              <a:t>seront promues au rang de cartes maîtresses, mais pas le 10 de Pique</a:t>
            </a:r>
            <a:endParaRPr lang="fr-FR" sz="2400" b="1" dirty="0"/>
          </a:p>
        </p:txBody>
      </p:sp>
    </p:spTree>
    <p:extLst>
      <p:ext uri="{BB962C8B-B14F-4D97-AF65-F5344CB8AC3E}">
        <p14:creationId xmlns:p14="http://schemas.microsoft.com/office/powerpoint/2010/main" val="144411135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Réalisation des levées de la défense</a:t>
            </a:r>
          </a:p>
          <a:p>
            <a:r>
              <a:rPr lang="fr-FR" b="1" dirty="0" smtClean="0"/>
              <a:t>Exercice 5</a:t>
            </a:r>
          </a:p>
          <a:p>
            <a:pPr algn="l"/>
            <a:r>
              <a:rPr lang="fr-FR" dirty="0" smtClean="0"/>
              <a:t>		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0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FFC000"/>
                </a:solidFill>
              </a:rPr>
              <a:t>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r>
              <a:rPr lang="fr-FR" dirty="0" smtClean="0">
                <a:solidFill>
                  <a:srgbClr val="00B050"/>
                </a:solidFill>
              </a:rPr>
              <a:t> </a:t>
            </a:r>
            <a:endParaRPr lang="fr-FR" dirty="0" smtClean="0"/>
          </a:p>
          <a:p>
            <a:pPr algn="l"/>
            <a:r>
              <a:rPr lang="fr-FR" b="1" dirty="0"/>
              <a:t>				</a:t>
            </a:r>
            <a:r>
              <a:rPr lang="fr-FR" dirty="0">
                <a:solidFill>
                  <a:srgbClr val="00B050"/>
                </a:solidFill>
              </a:rPr>
              <a:t> </a:t>
            </a:r>
            <a:r>
              <a:rPr lang="fr-FR" b="1" dirty="0"/>
              <a:t>	</a:t>
            </a:r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230659" y="2910994"/>
            <a:ext cx="1680310" cy="139888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R D 10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5 2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8 6 4 3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10 7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2033969" y="3201653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11" name="Rectangle à coins arrondis 10"/>
          <p:cNvSpPr/>
          <p:nvPr/>
        </p:nvSpPr>
        <p:spPr>
          <a:xfrm>
            <a:off x="1683298" y="1543016"/>
            <a:ext cx="1698078" cy="142340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9 8 3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R V 10 4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A D 5 2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V 8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5172075" y="1659109"/>
            <a:ext cx="6698649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Les adversaires jouent 3SA.</a:t>
            </a:r>
          </a:p>
          <a:p>
            <a:r>
              <a:rPr lang="fr-FR" sz="2400" dirty="0" smtClean="0"/>
              <a:t>Avant l’entame, quel est le nombre de cartes maîtresses possédées par Ouest ?</a:t>
            </a:r>
          </a:p>
          <a:p>
            <a:r>
              <a:rPr lang="fr-FR" sz="2400" b="1" dirty="0" smtClean="0"/>
              <a:t>Quatre</a:t>
            </a:r>
          </a:p>
          <a:p>
            <a:r>
              <a:rPr lang="fr-FR" sz="2400" dirty="0" smtClean="0"/>
              <a:t>Et après l’entame ?</a:t>
            </a:r>
          </a:p>
          <a:p>
            <a:r>
              <a:rPr lang="fr-FR" sz="2400" b="1" dirty="0" smtClean="0"/>
              <a:t>Toujours quatre</a:t>
            </a:r>
          </a:p>
          <a:p>
            <a:r>
              <a:rPr lang="fr-FR" sz="2400" dirty="0" smtClean="0"/>
              <a:t>Après trois tours de Pique, le Valet tombe en Sud et le 10 est promu au range de carte maîtresse.</a:t>
            </a:r>
          </a:p>
          <a:p>
            <a:r>
              <a:rPr lang="fr-FR" sz="2400" dirty="0" smtClean="0"/>
              <a:t>La défense fait ainsi </a:t>
            </a:r>
            <a:r>
              <a:rPr lang="fr-FR" sz="2400" b="1" dirty="0" smtClean="0"/>
              <a:t>chuter</a:t>
            </a:r>
            <a:r>
              <a:rPr lang="fr-FR" sz="2400" dirty="0" smtClean="0"/>
              <a:t> le déclarant.</a:t>
            </a:r>
            <a:endParaRPr lang="fr-FR" sz="2400" dirty="0"/>
          </a:p>
        </p:txBody>
      </p:sp>
      <p:sp>
        <p:nvSpPr>
          <p:cNvPr id="10" name="Rectangle à coins arrondis 9"/>
          <p:cNvSpPr/>
          <p:nvPr/>
        </p:nvSpPr>
        <p:spPr>
          <a:xfrm>
            <a:off x="3137822" y="2910993"/>
            <a:ext cx="1680310" cy="139889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5 4 2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D 8 6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10 9 7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6 5 3 2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2" name="Rectangle à coins arrondis 11"/>
          <p:cNvSpPr/>
          <p:nvPr/>
        </p:nvSpPr>
        <p:spPr>
          <a:xfrm>
            <a:off x="1659643" y="4266635"/>
            <a:ext cx="1756510" cy="1380531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V 7 6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9 7 3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V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R D 9 4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13" name="Rectangle à coins arrondis 12"/>
          <p:cNvSpPr/>
          <p:nvPr/>
        </p:nvSpPr>
        <p:spPr>
          <a:xfrm>
            <a:off x="330928" y="5840974"/>
            <a:ext cx="11439525" cy="670340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  <a:ln w="28575"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dirty="0" smtClean="0">
                <a:solidFill>
                  <a:schemeClr val="tx1"/>
                </a:solidFill>
              </a:rPr>
              <a:t>Au cours du jeu, la chute d’une carte peut changer le nombre de cartes maîtresses d’un joueur de la défense</a:t>
            </a:r>
            <a:endParaRPr lang="fr-FR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181511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0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4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5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3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8" grpId="0" animBg="1"/>
      <p:bldP spid="11" grpId="0" animBg="1"/>
      <p:bldP spid="12" grpId="0" animBg="1"/>
      <p:bldP spid="13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1299</TotalTime>
  <Words>1121</Words>
  <Application>Microsoft Office PowerPoint</Application>
  <PresentationFormat>Grand écran</PresentationFormat>
  <Paragraphs>300</Paragraphs>
  <Slides>12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Thème Office</vt:lpstr>
      <vt:lpstr>Chapitre 2 - Leçon 4</vt:lpstr>
      <vt:lpstr>Chapitre 2 - Leçon 4</vt:lpstr>
      <vt:lpstr>Chapitre 2 - Leçon 4</vt:lpstr>
      <vt:lpstr>Chapitre 2 - Leçon 4</vt:lpstr>
      <vt:lpstr>Chapitre 2 - Leçon 4</vt:lpstr>
      <vt:lpstr>Chapitre 2 - Leçon 4</vt:lpstr>
      <vt:lpstr>Chapitre 2 - Leçon 4</vt:lpstr>
      <vt:lpstr>Chapitre 2 - Leçon 4</vt:lpstr>
      <vt:lpstr>Chapitre 2 - Leçon 4</vt:lpstr>
      <vt:lpstr>Chapitre 2 - Leçon 4</vt:lpstr>
      <vt:lpstr>Chapitre 2 - Leçon 4</vt:lpstr>
      <vt:lpstr>Chapitre 2 - Leçon 4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 5 (la notion d’atout)</dc:title>
  <dc:creator>Comité</dc:creator>
  <cp:lastModifiedBy>alain raynaud</cp:lastModifiedBy>
  <cp:revision>132</cp:revision>
  <dcterms:created xsi:type="dcterms:W3CDTF">2018-10-04T06:59:00Z</dcterms:created>
  <dcterms:modified xsi:type="dcterms:W3CDTF">2021-02-21T17:52:05Z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1033-10.2.0.6020</vt:lpwstr>
  </property>
</Properties>
</file>

<file path=docProps/thumbnail.jpeg>
</file>