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929" r:id="rId2"/>
    <p:sldId id="938" r:id="rId3"/>
    <p:sldId id="951" r:id="rId4"/>
    <p:sldId id="952" r:id="rId5"/>
    <p:sldId id="953" r:id="rId6"/>
    <p:sldId id="943" r:id="rId7"/>
    <p:sldId id="954" r:id="rId8"/>
    <p:sldId id="955" r:id="rId9"/>
    <p:sldId id="956" r:id="rId10"/>
    <p:sldId id="960" r:id="rId11"/>
    <p:sldId id="958" r:id="rId12"/>
    <p:sldId id="959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5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Les contrats des joueurs de chaque camp</a:t>
            </a:r>
          </a:p>
          <a:p>
            <a:pPr algn="l"/>
            <a:r>
              <a:rPr lang="fr-FR" dirty="0" smtClean="0"/>
              <a:t>	Le déclarant choisit le contrat que va jouer son camp en fonction de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La force globale du camp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La Table de </a:t>
            </a:r>
            <a:r>
              <a:rPr lang="fr-FR" dirty="0"/>
              <a:t>D</a:t>
            </a:r>
            <a:r>
              <a:rPr lang="fr-FR" dirty="0" smtClean="0"/>
              <a:t>écision</a:t>
            </a:r>
            <a:endParaRPr lang="fr-FR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/>
              <a:t>La prime que peut rapporter le </a:t>
            </a:r>
            <a:r>
              <a:rPr lang="fr-FR" dirty="0" smtClean="0"/>
              <a:t>contrat</a:t>
            </a:r>
          </a:p>
          <a:p>
            <a:pPr algn="l"/>
            <a:r>
              <a:rPr lang="fr-FR" dirty="0" smtClean="0"/>
              <a:t>	Le </a:t>
            </a:r>
            <a:r>
              <a:rPr lang="fr-FR" dirty="0"/>
              <a:t>but du déclarant est </a:t>
            </a:r>
            <a:r>
              <a:rPr lang="fr-FR" dirty="0" smtClean="0"/>
              <a:t>de réaliser son contrat, celui des défenseurs est de le faire chuter. Le contrat des défenseurs est déterminé par celui du déclarant.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sz="2800" dirty="0"/>
          </a:p>
          <a:p>
            <a:pPr algn="l"/>
            <a:r>
              <a:rPr lang="fr-FR" dirty="0" smtClean="0"/>
              <a:t>Si le déclarant demande           , quel est le contrat de la défense ?</a:t>
            </a:r>
          </a:p>
          <a:p>
            <a:pPr algn="l"/>
            <a:r>
              <a:rPr lang="fr-FR" dirty="0" smtClean="0"/>
              <a:t>Et si le contrat est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48678" y="3812842"/>
            <a:ext cx="3136620" cy="5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contrat choisi par le déclarant</a:t>
            </a:r>
            <a:endParaRPr lang="fr-FR" b="1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850403" y="3812842"/>
            <a:ext cx="3001108" cy="5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/>
              <a:t>nombre de levées à réaliser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6916616" y="3820656"/>
            <a:ext cx="4423508" cy="508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Nombre </a:t>
            </a:r>
            <a:r>
              <a:rPr lang="fr-FR" b="1" dirty="0"/>
              <a:t>de levées que doivent réaliser les défenseurs pour le faire chuter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646027" y="4328656"/>
            <a:ext cx="313662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646027" y="4665785"/>
            <a:ext cx="313662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646027" y="5002914"/>
            <a:ext cx="313662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3847752" y="4328656"/>
            <a:ext cx="3003759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3847751" y="4665784"/>
            <a:ext cx="3003759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8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3847751" y="4997411"/>
            <a:ext cx="3003759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6" name="Rectangle à coins arrondis 15"/>
          <p:cNvSpPr/>
          <p:nvPr/>
        </p:nvSpPr>
        <p:spPr>
          <a:xfrm>
            <a:off x="6916614" y="4347662"/>
            <a:ext cx="442351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6916614" y="4691321"/>
            <a:ext cx="442351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8" name="Rectangle à coins arrondis 17"/>
          <p:cNvSpPr/>
          <p:nvPr/>
        </p:nvSpPr>
        <p:spPr>
          <a:xfrm>
            <a:off x="6916614" y="5004160"/>
            <a:ext cx="4423510" cy="33712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9" name="Rectangle à coins arrondis 18"/>
          <p:cNvSpPr/>
          <p:nvPr/>
        </p:nvSpPr>
        <p:spPr>
          <a:xfrm>
            <a:off x="8443860" y="5379482"/>
            <a:ext cx="1369018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0" name="Rectangle à coins arrondis 19"/>
          <p:cNvSpPr/>
          <p:nvPr/>
        </p:nvSpPr>
        <p:spPr>
          <a:xfrm>
            <a:off x="3425721" y="5868496"/>
            <a:ext cx="1369018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3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1" name="Rectangle à coins arrondis 20"/>
          <p:cNvSpPr/>
          <p:nvPr/>
        </p:nvSpPr>
        <p:spPr>
          <a:xfrm>
            <a:off x="3343659" y="5379482"/>
            <a:ext cx="696894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2" name="Rectangle à coins arrondis 21"/>
          <p:cNvSpPr/>
          <p:nvPr/>
        </p:nvSpPr>
        <p:spPr>
          <a:xfrm>
            <a:off x="2646765" y="5858444"/>
            <a:ext cx="696894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5SA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3" name="Rectangle à coins arrondis 22"/>
          <p:cNvSpPr/>
          <p:nvPr/>
        </p:nvSpPr>
        <p:spPr>
          <a:xfrm>
            <a:off x="6024337" y="5871199"/>
            <a:ext cx="1369018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2 levées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à coins arrondis 23"/>
          <p:cNvSpPr/>
          <p:nvPr/>
        </p:nvSpPr>
        <p:spPr>
          <a:xfrm>
            <a:off x="5245381" y="5861147"/>
            <a:ext cx="696894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6SA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5" name="Rectangle à coins arrondis 24"/>
          <p:cNvSpPr/>
          <p:nvPr/>
        </p:nvSpPr>
        <p:spPr>
          <a:xfrm>
            <a:off x="8622953" y="5879673"/>
            <a:ext cx="1369018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 levée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26" name="Rectangle à coins arrondis 25"/>
          <p:cNvSpPr/>
          <p:nvPr/>
        </p:nvSpPr>
        <p:spPr>
          <a:xfrm>
            <a:off x="7843997" y="5869621"/>
            <a:ext cx="696894" cy="2940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7SA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893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5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2910994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8 6 4 3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201653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8" y="1543016"/>
            <a:ext cx="1698078" cy="14234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10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3137822" y="2910993"/>
            <a:ext cx="1680310" cy="1398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5 4 2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8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10 9 7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6 5 3 2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659643" y="4266635"/>
            <a:ext cx="1756510" cy="13805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7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9 7 3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D 9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72075" y="1639625"/>
            <a:ext cx="669864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Comptez le nombre de cartes maîtresses du camp Nord-Sud</a:t>
            </a:r>
          </a:p>
          <a:p>
            <a:r>
              <a:rPr lang="fr-FR" sz="2400" b="1" dirty="0" smtClean="0"/>
              <a:t>Quatre à Carreau et quatre à Trèfle</a:t>
            </a:r>
          </a:p>
          <a:p>
            <a:r>
              <a:rPr lang="fr-FR" sz="2400" dirty="0" smtClean="0"/>
              <a:t>Supposons que ce soit à lui de jouer en premier. Réaliserait-t-il son contrat ?</a:t>
            </a:r>
          </a:p>
          <a:p>
            <a:r>
              <a:rPr lang="fr-FR" sz="2400" b="1" dirty="0" smtClean="0"/>
              <a:t>Oui, avec quatre levées à Carreau et cinq à Trèfle, à condition de surmonter le blocage à Carreau.</a:t>
            </a:r>
          </a:p>
          <a:p>
            <a:r>
              <a:rPr lang="fr-FR" sz="2400" dirty="0" smtClean="0"/>
              <a:t>Les deux camps avaient le potentiel de réaliser leur contrat, le déclarant de réaliser neuf levées et la défense d’en réaliser cinq, mais la défense a l’avantage de jouer en premier. </a:t>
            </a:r>
            <a:endParaRPr lang="fr-FR" sz="2400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330928" y="5840974"/>
            <a:ext cx="11439525" cy="5314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>
                <a:solidFill>
                  <a:schemeClr val="tx1"/>
                </a:solidFill>
              </a:rPr>
              <a:t>Cette donne montre bien l’importance du </a:t>
            </a:r>
            <a:r>
              <a:rPr lang="fr-FR" sz="2400" b="1" dirty="0">
                <a:solidFill>
                  <a:schemeClr val="tx1"/>
                </a:solidFill>
              </a:rPr>
              <a:t>facteur temps </a:t>
            </a:r>
            <a:r>
              <a:rPr lang="fr-FR" sz="2400" dirty="0">
                <a:solidFill>
                  <a:schemeClr val="tx1"/>
                </a:solidFill>
              </a:rPr>
              <a:t>dans le jeu de la carte.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60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2-10</a:t>
            </a:r>
          </a:p>
          <a:p>
            <a:pPr algn="l"/>
            <a:endParaRPr lang="fr-FR" b="1" dirty="0"/>
          </a:p>
          <a:p>
            <a:pPr algn="l"/>
            <a:r>
              <a:rPr lang="fr-FR" b="1" dirty="0" smtClean="0"/>
              <a:t>				</a:t>
            </a:r>
            <a:r>
              <a:rPr lang="fr-FR" dirty="0" smtClean="0"/>
              <a:t>Vous êtes à l’entame</a:t>
            </a:r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Comptez le nombre de cartes maîtresses</a:t>
            </a:r>
          </a:p>
          <a:p>
            <a:pPr algn="l"/>
            <a:r>
              <a:rPr lang="fr-FR" dirty="0" smtClean="0"/>
              <a:t>Déduire les cartes que doit posséder le partenaire pour que le camp de la défense réalise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3 levées à Cœur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4 levées à Carreau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2 levées à Trèfle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2 levées à Pique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4 levées à Cœur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77884" y="1478417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9 7 4 3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5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205419" y="1730976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457825" y="3182929"/>
            <a:ext cx="638175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552824" y="4093177"/>
            <a:ext cx="2390776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Roi</a:t>
            </a:r>
            <a:endParaRPr lang="fr-FR" sz="2400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552823" y="4540980"/>
            <a:ext cx="2390777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As</a:t>
            </a:r>
            <a:endParaRPr lang="fr-FR" sz="2400" b="1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3552822" y="4988527"/>
            <a:ext cx="2390778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Ro</a:t>
            </a:r>
            <a:r>
              <a:rPr lang="fr-FR" sz="2400" b="1" dirty="0" smtClean="0"/>
              <a:t>i</a:t>
            </a:r>
            <a:endParaRPr lang="fr-FR" sz="2400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552821" y="5432532"/>
            <a:ext cx="2390779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As et Roi</a:t>
            </a:r>
            <a:endParaRPr lang="fr-FR" sz="2400" b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3552820" y="5913674"/>
            <a:ext cx="2390780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Roi et Valet 4</a:t>
            </a:r>
            <a:r>
              <a:rPr lang="fr-FR" sz="2400" b="1" baseline="30000" dirty="0" smtClean="0"/>
              <a:t>émes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54434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2-11</a:t>
            </a:r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2716667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9 8 4 2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V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007326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8" y="1348689"/>
            <a:ext cx="1698078" cy="14234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9 8 4 3 2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V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8 7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49041" y="1348689"/>
            <a:ext cx="8121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Comptez le nombre de cartes maîtresses avant l’entame</a:t>
            </a:r>
          </a:p>
          <a:p>
            <a:r>
              <a:rPr lang="fr-FR" sz="2400" b="1" dirty="0" smtClean="0"/>
              <a:t>Trois à Pique et une à Trèfle</a:t>
            </a:r>
          </a:p>
          <a:p>
            <a:r>
              <a:rPr lang="fr-FR" sz="2400" dirty="0" smtClean="0"/>
              <a:t>Refaire le compte à la vue du mort</a:t>
            </a:r>
          </a:p>
          <a:p>
            <a:r>
              <a:rPr lang="fr-FR" sz="2400" b="1" dirty="0" smtClean="0"/>
              <a:t>Deux levées à Trèfle en plus car le Roi est sec, plus peut-être une levée à Pique : si Est et Sud fournissent, comme il n’y a que quatre cartes cachées, le Valet tombera alors sur le Roi ou la Dame et le 10 de Pique deviendra maître</a:t>
            </a:r>
          </a:p>
        </p:txBody>
      </p:sp>
    </p:spTree>
    <p:extLst>
      <p:ext uri="{BB962C8B-B14F-4D97-AF65-F5344CB8AC3E}">
        <p14:creationId xmlns:p14="http://schemas.microsoft.com/office/powerpoint/2010/main" val="12790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pPr algn="l"/>
            <a:r>
              <a:rPr lang="fr-FR" b="1" dirty="0"/>
              <a:t>	</a:t>
            </a:r>
            <a:r>
              <a:rPr lang="fr-FR" dirty="0" smtClean="0"/>
              <a:t>Sud joue 3SA et reçoit l’entame du Roi de Cœur</a:t>
            </a:r>
          </a:p>
          <a:p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82953" y="1898018"/>
            <a:ext cx="1602154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D 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5 3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6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9 8 7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694546" y="3496178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9" name="Rectangle à coins arrondis 8"/>
          <p:cNvSpPr/>
          <p:nvPr/>
        </p:nvSpPr>
        <p:spPr>
          <a:xfrm>
            <a:off x="382953" y="4535773"/>
            <a:ext cx="1602154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R </a:t>
            </a:r>
            <a:r>
              <a:rPr lang="fr-FR" sz="2400" b="1" dirty="0" smtClean="0">
                <a:solidFill>
                  <a:schemeClr val="tx1"/>
                </a:solidFill>
              </a:rPr>
              <a:t>V 6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6 4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V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10 3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2477476" y="2032000"/>
            <a:ext cx="939324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Quand le mort s’étale, le déclarant peut déterminer le nombre de cartes maîtresses que son camp détient dans chaque couleur et le nombre de levées qu’il peut réaliser.</a:t>
            </a:r>
          </a:p>
          <a:p>
            <a:r>
              <a:rPr lang="fr-FR" sz="2400" dirty="0" smtClean="0"/>
              <a:t>Dans l’exemple, combien le déclarant va-t-il réaliser de levées 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à </a:t>
            </a:r>
            <a:r>
              <a:rPr lang="fr-FR" sz="2400" dirty="0" smtClean="0"/>
              <a:t>Pique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à </a:t>
            </a:r>
            <a:r>
              <a:rPr lang="fr-FR" sz="2400" dirty="0" smtClean="0"/>
              <a:t>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à </a:t>
            </a:r>
            <a:r>
              <a:rPr lang="fr-FR" sz="2400" dirty="0" smtClean="0"/>
              <a:t>Carreau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à </a:t>
            </a:r>
            <a:r>
              <a:rPr lang="fr-FR" sz="2400" dirty="0" smtClean="0"/>
              <a:t>Trèfle</a:t>
            </a:r>
          </a:p>
          <a:p>
            <a:r>
              <a:rPr lang="fr-FR" sz="2400" dirty="0"/>
              <a:t> </a:t>
            </a:r>
            <a:r>
              <a:rPr lang="fr-FR" sz="2400" dirty="0" smtClean="0"/>
              <a:t>   </a:t>
            </a:r>
            <a:r>
              <a:rPr lang="fr-FR" sz="2400" dirty="0" smtClean="0"/>
              <a:t>levées </a:t>
            </a:r>
            <a:r>
              <a:rPr lang="fr-FR" sz="2400" dirty="0" smtClean="0"/>
              <a:t>au total</a:t>
            </a:r>
            <a:endParaRPr lang="fr-FR" sz="2400" dirty="0"/>
          </a:p>
        </p:txBody>
      </p:sp>
      <p:sp>
        <p:nvSpPr>
          <p:cNvPr id="5" name="Ellipse 4"/>
          <p:cNvSpPr/>
          <p:nvPr/>
        </p:nvSpPr>
        <p:spPr>
          <a:xfrm>
            <a:off x="4231924" y="3596743"/>
            <a:ext cx="304800" cy="3177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4231924" y="3954587"/>
            <a:ext cx="304800" cy="3177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1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4231924" y="4312431"/>
            <a:ext cx="304800" cy="3177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4231924" y="4675514"/>
            <a:ext cx="304800" cy="3177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0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2484270" y="5043326"/>
            <a:ext cx="304800" cy="31773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9</a:t>
            </a:r>
            <a:endParaRPr lang="fr-FR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758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5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Le problème du joueur qui entame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Ouest entame contre le contrat de 2SA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51868" y="2530838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9 </a:t>
            </a:r>
            <a:r>
              <a:rPr lang="fr-FR" sz="2400" b="1" dirty="0">
                <a:solidFill>
                  <a:schemeClr val="tx1"/>
                </a:solidFill>
              </a:rPr>
              <a:t>3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6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10 9 4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2835847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135936" y="2522011"/>
            <a:ext cx="85824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Combien doit-il réaliser de levées pour faire chuter le déclarant ? </a:t>
            </a:r>
          </a:p>
          <a:p>
            <a:r>
              <a:rPr lang="fr-FR" sz="2400" dirty="0" smtClean="0"/>
              <a:t>Combien possède-t-il de cartes maîtresses ?</a:t>
            </a:r>
          </a:p>
          <a:p>
            <a:r>
              <a:rPr lang="fr-FR" sz="2400" dirty="0" smtClean="0"/>
              <a:t>Le 10 de Carreau peut-il devenir un carte maîtresse ?</a:t>
            </a:r>
          </a:p>
          <a:p>
            <a:r>
              <a:rPr lang="fr-FR" sz="2400" dirty="0" smtClean="0"/>
              <a:t>Dans quel cas ?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11311608" y="2604795"/>
            <a:ext cx="380914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6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8801423" y="2990456"/>
            <a:ext cx="399727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4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9893406" y="3340337"/>
            <a:ext cx="672123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>
                <a:solidFill>
                  <a:schemeClr val="tx1"/>
                </a:solidFill>
              </a:rPr>
              <a:t>oui</a:t>
            </a:r>
            <a:endParaRPr lang="fr-FR" sz="2400" b="1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5171746" y="3729359"/>
            <a:ext cx="6546682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Si le Valet est au plus 3</a:t>
            </a:r>
            <a:r>
              <a:rPr lang="fr-FR" sz="2400" baseline="30000" dirty="0" smtClean="0">
                <a:solidFill>
                  <a:schemeClr val="tx1"/>
                </a:solidFill>
              </a:rPr>
              <a:t>ème</a:t>
            </a:r>
            <a:r>
              <a:rPr lang="fr-FR" sz="2400" dirty="0" smtClean="0">
                <a:solidFill>
                  <a:schemeClr val="tx1"/>
                </a:solidFill>
              </a:rPr>
              <a:t> dans la main d’un joueur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241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5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1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Ouest est à l’entame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/>
          </a:p>
          <a:p>
            <a:pPr algn="l"/>
            <a:r>
              <a:rPr lang="fr-FR" dirty="0" smtClean="0"/>
              <a:t>	Le partenaire de l’</a:t>
            </a:r>
            <a:r>
              <a:rPr lang="fr-FR" dirty="0" err="1" smtClean="0"/>
              <a:t>entameur</a:t>
            </a:r>
            <a:r>
              <a:rPr lang="fr-FR" dirty="0" smtClean="0"/>
              <a:t> peut faire les mêmes hypothèses en fonction de ses propres cartes.</a:t>
            </a:r>
          </a:p>
          <a:p>
            <a:pPr algn="l"/>
            <a:endParaRPr lang="fr-FR" dirty="0"/>
          </a:p>
          <a:p>
            <a:pPr algn="l"/>
            <a:endParaRPr lang="fr-FR" dirty="0" smtClean="0"/>
          </a:p>
          <a:p>
            <a:pPr algn="l"/>
            <a:endParaRPr lang="fr-FR" dirty="0" smtClean="0"/>
          </a:p>
          <a:p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2835847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135936" y="2522011"/>
            <a:ext cx="86059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Quelles cartes doivent se trouver dans la main du partenaire en Est pour que la défense possède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3 cartes maîtresses à Pique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2 cartes maîtresses à Cœur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4 cartes maîtresses à Carreau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2 cartes maîtresses à Trèfle</a:t>
            </a:r>
          </a:p>
        </p:txBody>
      </p:sp>
      <p:sp>
        <p:nvSpPr>
          <p:cNvPr id="10" name="Rectangle à coins arrondis 9"/>
          <p:cNvSpPr/>
          <p:nvPr/>
        </p:nvSpPr>
        <p:spPr>
          <a:xfrm>
            <a:off x="7438905" y="3330653"/>
            <a:ext cx="2276595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Roi et Dame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7438903" y="3702878"/>
            <a:ext cx="2276597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As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7438903" y="4085885"/>
            <a:ext cx="2276597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As, Roi et Dame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7438902" y="4458110"/>
            <a:ext cx="2276597" cy="29065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As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251868" y="2530838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5 2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>
                <a:solidFill>
                  <a:schemeClr val="tx1"/>
                </a:solidFill>
              </a:rPr>
              <a:t>R V 4 3</a:t>
            </a:r>
          </a:p>
          <a:p>
            <a:r>
              <a:rPr lang="fr-FR" sz="2400" dirty="0">
                <a:solidFill>
                  <a:srgbClr val="FFC000"/>
                </a:solidFill>
              </a:rPr>
              <a:t>♦ </a:t>
            </a:r>
            <a:r>
              <a:rPr lang="fr-FR" sz="2400" b="1" dirty="0">
                <a:solidFill>
                  <a:schemeClr val="tx1"/>
                </a:solidFill>
              </a:rPr>
              <a:t>V 9 5 2</a:t>
            </a:r>
          </a:p>
          <a:p>
            <a:r>
              <a:rPr lang="fr-FR" sz="2400" dirty="0">
                <a:solidFill>
                  <a:srgbClr val="00B050"/>
                </a:solidFill>
              </a:rPr>
              <a:t>♣ </a:t>
            </a:r>
            <a:r>
              <a:rPr lang="fr-FR" sz="2400" b="1" dirty="0">
                <a:solidFill>
                  <a:schemeClr val="tx1"/>
                </a:solidFill>
              </a:rPr>
              <a:t>R 7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3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 animBg="1"/>
      <p:bldP spid="14" grpId="0" animBg="1"/>
      <p:bldP spid="15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L’observation des cartes du mort</a:t>
            </a:r>
            <a:endParaRPr lang="fr-FR" b="1" dirty="0"/>
          </a:p>
          <a:p>
            <a:pPr algn="l"/>
            <a:r>
              <a:rPr lang="fr-FR" dirty="0"/>
              <a:t>	</a:t>
            </a:r>
            <a:r>
              <a:rPr lang="fr-FR" dirty="0" smtClean="0"/>
              <a:t>Quand le mort étale sa main, les joueurs de la défense obtiennent des renseignements supplémentaires.</a:t>
            </a:r>
          </a:p>
          <a:p>
            <a:pPr algn="l"/>
            <a:r>
              <a:rPr lang="fr-FR" dirty="0"/>
              <a:t>	</a:t>
            </a:r>
            <a:r>
              <a:rPr lang="fr-FR" dirty="0" smtClean="0"/>
              <a:t>Ils connaissent ainsi vingt-six cartes, mais n’ont pas, comme le déclarant, l’avantage de connaître toutes les cartes de leur camp.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r>
              <a:rPr lang="fr-FR" b="1" dirty="0"/>
              <a:t>				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/>
              <a:t>	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</p:spTree>
    <p:extLst>
      <p:ext uri="{BB962C8B-B14F-4D97-AF65-F5344CB8AC3E}">
        <p14:creationId xmlns:p14="http://schemas.microsoft.com/office/powerpoint/2010/main" val="80211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2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r>
              <a:rPr lang="fr-FR" b="1" dirty="0"/>
              <a:t>				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/>
              <a:t>	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3239786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>
                <a:solidFill>
                  <a:schemeClr val="tx1"/>
                </a:solidFill>
              </a:rPr>
              <a:t>A </a:t>
            </a:r>
            <a:r>
              <a:rPr lang="fr-FR" sz="2400" b="1" dirty="0" smtClean="0">
                <a:solidFill>
                  <a:schemeClr val="tx1"/>
                </a:solidFill>
              </a:rPr>
              <a:t>R D 10</a:t>
            </a:r>
            <a:r>
              <a:rPr lang="fr-FR" sz="2400" b="1" dirty="0"/>
              <a:t/>
            </a:r>
            <a:br>
              <a:rPr lang="fr-FR" sz="2400" b="1" dirty="0"/>
            </a:br>
            <a:r>
              <a:rPr lang="fr-FR" sz="2400" dirty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8 6 4 3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530445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7" y="1739231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8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10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695700" y="2009775"/>
            <a:ext cx="8175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Quel est le nombre de cartes maîtresses possédées par Ouest ?</a:t>
            </a:r>
          </a:p>
          <a:p>
            <a:r>
              <a:rPr lang="fr-FR" sz="2400" b="1" dirty="0" smtClean="0"/>
              <a:t>Trois</a:t>
            </a:r>
          </a:p>
          <a:p>
            <a:r>
              <a:rPr lang="fr-FR" sz="2400" dirty="0" smtClean="0"/>
              <a:t>Après l’entame de l’As de Pique, le mort s’étale</a:t>
            </a:r>
          </a:p>
          <a:p>
            <a:r>
              <a:rPr lang="fr-FR" sz="2400" dirty="0" smtClean="0"/>
              <a:t>Le nombre de cartes maîtresses d’Ouest </a:t>
            </a:r>
            <a:r>
              <a:rPr lang="fr-FR" sz="2400" dirty="0" err="1" smtClean="0"/>
              <a:t>a-t-il</a:t>
            </a:r>
            <a:r>
              <a:rPr lang="fr-FR" sz="2400" dirty="0" smtClean="0"/>
              <a:t> changé ?</a:t>
            </a:r>
          </a:p>
          <a:p>
            <a:r>
              <a:rPr lang="fr-FR" sz="2400" b="1" dirty="0" smtClean="0"/>
              <a:t>Oui, après trois tours de Pique le Valet sera tombé et le 10 de Pique sera promu au rang de carte maîtresse</a:t>
            </a:r>
            <a:endParaRPr lang="fr-FR" sz="2400" b="1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314325" y="5172074"/>
            <a:ext cx="11439525" cy="95250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La vue du mort peut changer le nombre de cartes maîtresses d’un joueur de la défense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0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3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r>
              <a:rPr lang="fr-FR" b="1" dirty="0"/>
              <a:t>				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/>
              <a:t>	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3239786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10 6 4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V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8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530445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6" y="1739231"/>
            <a:ext cx="1917153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D 5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 6 5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695700" y="2009775"/>
            <a:ext cx="8175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Avant l’entame, quel est le nombre de cartes maîtresses possédées par Ouest ?</a:t>
            </a:r>
          </a:p>
          <a:p>
            <a:r>
              <a:rPr lang="fr-FR" sz="2400" b="1" dirty="0" smtClean="0"/>
              <a:t>Trois</a:t>
            </a:r>
          </a:p>
          <a:p>
            <a:r>
              <a:rPr lang="fr-FR" sz="2400" dirty="0" smtClean="0"/>
              <a:t>Et après l’entame ?</a:t>
            </a:r>
          </a:p>
          <a:p>
            <a:r>
              <a:rPr lang="fr-FR" sz="2400" b="1" dirty="0" smtClean="0"/>
              <a:t>Cinq, car le Valet de Cœur et la Dame de Carreau seront promues au rang de cartes maîtresses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20814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4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r>
              <a:rPr lang="fr-FR" b="1" dirty="0"/>
              <a:t>				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/>
              <a:t>	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3239786"/>
            <a:ext cx="1680310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V 10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5 3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9 7 2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530445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7" y="1739231"/>
            <a:ext cx="1821904" cy="150055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9 8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5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8 6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D 10 6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695700" y="2009775"/>
            <a:ext cx="81750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Avant l’entame, quel est le nombre de cartes maîtresses possédées par Ouest ?</a:t>
            </a:r>
          </a:p>
          <a:p>
            <a:r>
              <a:rPr lang="fr-FR" sz="2400" b="1" dirty="0" smtClean="0"/>
              <a:t>Cinq</a:t>
            </a:r>
            <a:endParaRPr lang="fr-FR" sz="2400" b="1" dirty="0" smtClean="0"/>
          </a:p>
          <a:p>
            <a:r>
              <a:rPr lang="fr-FR" sz="2400" dirty="0" smtClean="0"/>
              <a:t>Et après l’entame ?</a:t>
            </a:r>
          </a:p>
          <a:p>
            <a:r>
              <a:rPr lang="fr-FR" sz="2400" b="1" dirty="0" smtClean="0"/>
              <a:t>Sept, </a:t>
            </a:r>
            <a:r>
              <a:rPr lang="fr-FR" sz="2400" b="1" dirty="0" smtClean="0"/>
              <a:t>car le Valet et le 10 de </a:t>
            </a:r>
            <a:r>
              <a:rPr lang="fr-FR" sz="2400" b="1" dirty="0" smtClean="0"/>
              <a:t>Cœur </a:t>
            </a:r>
            <a:r>
              <a:rPr lang="fr-FR" sz="2400" b="1" dirty="0" smtClean="0"/>
              <a:t>seront promues au rang de cartes maîtresses, mais pas le 10 de Pique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444111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Réalisation des levées de la défense</a:t>
            </a:r>
          </a:p>
          <a:p>
            <a:r>
              <a:rPr lang="fr-FR" b="1" dirty="0" smtClean="0"/>
              <a:t>Exercice 5</a:t>
            </a:r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FFC000"/>
                </a:solidFill>
              </a:rPr>
              <a:t>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r>
              <a:rPr lang="fr-FR" dirty="0" smtClean="0">
                <a:solidFill>
                  <a:srgbClr val="00B050"/>
                </a:solidFill>
              </a:rPr>
              <a:t> </a:t>
            </a:r>
            <a:endParaRPr lang="fr-FR" dirty="0" smtClean="0"/>
          </a:p>
          <a:p>
            <a:pPr algn="l"/>
            <a:r>
              <a:rPr lang="fr-FR" b="1" dirty="0"/>
              <a:t>				</a:t>
            </a:r>
            <a:r>
              <a:rPr lang="fr-FR" dirty="0">
                <a:solidFill>
                  <a:srgbClr val="00B050"/>
                </a:solidFill>
              </a:rPr>
              <a:t> </a:t>
            </a:r>
            <a:r>
              <a:rPr lang="fr-FR" b="1" dirty="0"/>
              <a:t>	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2910994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5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8 6 4 3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10 7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201653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8" y="1543016"/>
            <a:ext cx="1698078" cy="14234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R V 10 4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A D 5 2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V 8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172075" y="1659109"/>
            <a:ext cx="669864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Les adversaires jouent 3SA.</a:t>
            </a:r>
          </a:p>
          <a:p>
            <a:r>
              <a:rPr lang="fr-FR" sz="2400" dirty="0" smtClean="0"/>
              <a:t>Avant l’entame, quel est le nombre de cartes maîtresses possédées par Ouest ?</a:t>
            </a:r>
          </a:p>
          <a:p>
            <a:r>
              <a:rPr lang="fr-FR" sz="2400" b="1" dirty="0" smtClean="0"/>
              <a:t>Quatre</a:t>
            </a:r>
          </a:p>
          <a:p>
            <a:r>
              <a:rPr lang="fr-FR" sz="2400" dirty="0" smtClean="0"/>
              <a:t>Et après l’entame ?</a:t>
            </a:r>
          </a:p>
          <a:p>
            <a:r>
              <a:rPr lang="fr-FR" sz="2400" b="1" dirty="0" smtClean="0"/>
              <a:t>Toujours quatre</a:t>
            </a:r>
          </a:p>
          <a:p>
            <a:r>
              <a:rPr lang="fr-FR" sz="2400" dirty="0" smtClean="0"/>
              <a:t>Après trois tours de Pique, le Valet tombe en Sud et le 10 est promu au range de carte maîtresse.</a:t>
            </a:r>
          </a:p>
          <a:p>
            <a:r>
              <a:rPr lang="fr-FR" sz="2400" dirty="0" smtClean="0"/>
              <a:t>La défense fait ainsi </a:t>
            </a:r>
            <a:r>
              <a:rPr lang="fr-FR" sz="2400" b="1" dirty="0" smtClean="0"/>
              <a:t>chuter</a:t>
            </a:r>
            <a:r>
              <a:rPr lang="fr-FR" sz="2400" dirty="0" smtClean="0"/>
              <a:t> le déclarant.</a:t>
            </a:r>
            <a:endParaRPr lang="fr-FR" sz="2400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137822" y="2910993"/>
            <a:ext cx="1680310" cy="13988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5 4 2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D 8 6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10 9 7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6 5 3 2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2" name="Rectangle à coins arrondis 11"/>
          <p:cNvSpPr/>
          <p:nvPr/>
        </p:nvSpPr>
        <p:spPr>
          <a:xfrm>
            <a:off x="1659643" y="4266635"/>
            <a:ext cx="1756510" cy="138053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V 7 6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9 7 3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V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R D 9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330928" y="5840974"/>
            <a:ext cx="11439525" cy="67034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Au cours du jeu, la chute d’une carte peut changer le nombre de cartes maîtresses d’un joueur de la défense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51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1121</Words>
  <Application>Microsoft Office PowerPoint</Application>
  <PresentationFormat>Grand écran</PresentationFormat>
  <Paragraphs>300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Thème Office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  <vt:lpstr>Chapitre 2 - Leçon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132</cp:revision>
  <dcterms:created xsi:type="dcterms:W3CDTF">2018-10-04T06:59:00Z</dcterms:created>
  <dcterms:modified xsi:type="dcterms:W3CDTF">2021-02-21T17:52:05Z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